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8" r:id="rId3"/>
    <p:sldId id="257" r:id="rId4"/>
    <p:sldId id="267" r:id="rId5"/>
    <p:sldId id="258" r:id="rId6"/>
    <p:sldId id="264" r:id="rId7"/>
    <p:sldId id="266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media" Target="../media/media2.mp3"/><Relationship Id="rId7" Type="http://schemas.openxmlformats.org/officeDocument/2006/relationships/image" Target="../media/image5.jpe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784976" cy="3024336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FFC000"/>
                </a:solidFill>
              </a:rPr>
              <a:t/>
            </a:r>
            <a:br>
              <a:rPr lang="uk-UA" sz="3600" b="1" dirty="0" smtClean="0">
                <a:solidFill>
                  <a:srgbClr val="FFC000"/>
                </a:solidFill>
              </a:rPr>
            </a:b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2700" b="0" dirty="0" smtClean="0">
                <a:solidFill>
                  <a:srgbClr val="00B0F0"/>
                </a:solidFill>
              </a:rPr>
              <a:t/>
            </a:r>
            <a:br>
              <a:rPr lang="uk-UA" sz="2700" b="0" dirty="0" smtClean="0">
                <a:solidFill>
                  <a:srgbClr val="00B0F0"/>
                </a:solidFill>
              </a:rPr>
            </a:br>
            <a:r>
              <a:rPr lang="uk-UA" sz="2700" b="0" dirty="0" smtClean="0">
                <a:solidFill>
                  <a:srgbClr val="00B0F0"/>
                </a:solidFill>
              </a:rPr>
              <a:t> </a:t>
            </a:r>
            <a:br>
              <a:rPr lang="uk-UA" sz="2700" b="0" dirty="0" smtClean="0">
                <a:solidFill>
                  <a:srgbClr val="00B0F0"/>
                </a:solidFill>
              </a:rPr>
            </a:br>
            <a:r>
              <a:rPr lang="uk-UA" sz="2000" dirty="0" smtClean="0">
                <a:solidFill>
                  <a:schemeClr val="bg1"/>
                </a:solidFill>
                <a:effectLst/>
                <a:latin typeface="+mn-lt"/>
              </a:rPr>
              <a:t>Херсонський державний університет</a:t>
            </a:r>
            <a:br>
              <a:rPr lang="uk-UA" sz="20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uk-UA" sz="2000" dirty="0" smtClean="0">
                <a:solidFill>
                  <a:schemeClr val="bg1"/>
                </a:solidFill>
                <a:effectLst/>
                <a:latin typeface="+mn-lt"/>
              </a:rPr>
              <a:t>Соціально-психологічний факультет</a:t>
            </a:r>
            <a:br>
              <a:rPr lang="uk-UA" sz="20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uk-UA" sz="2000" dirty="0" smtClean="0">
                <a:solidFill>
                  <a:schemeClr val="bg1"/>
                </a:solidFill>
                <a:effectLst/>
                <a:latin typeface="+mn-lt"/>
              </a:rPr>
              <a:t>кафедра практичної психології</a:t>
            </a:r>
            <a:br>
              <a:rPr lang="uk-UA" sz="20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uk-UA" sz="200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uk-UA" sz="20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uk-UA" sz="6000" dirty="0" smtClean="0">
                <a:solidFill>
                  <a:srgbClr val="FF0000"/>
                </a:solidFill>
                <a:effectLst/>
                <a:latin typeface="+mn-lt"/>
              </a:rPr>
              <a:t>Психологія суїциду</a:t>
            </a:r>
            <a:br>
              <a:rPr lang="uk-UA" sz="6000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uk-UA" sz="2000" dirty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uk-UA" sz="20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uk-UA" sz="2000" cap="none" dirty="0" smtClean="0">
                <a:solidFill>
                  <a:schemeClr val="bg1"/>
                </a:solidFill>
                <a:effectLst/>
                <a:latin typeface="+mn-lt"/>
              </a:rPr>
              <a:t>Вибіркова навчальна дисципліна</a:t>
            </a:r>
            <a:endParaRPr lang="ru-RU" sz="20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429000"/>
            <a:ext cx="8496944" cy="324036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 Освітня програма </a:t>
            </a:r>
            <a:r>
              <a:rPr lang="uk-UA" sz="2400" dirty="0" smtClean="0"/>
              <a:t>«Психологія»</a:t>
            </a:r>
            <a:endParaRPr lang="uk-UA" sz="2400" dirty="0" smtClean="0"/>
          </a:p>
          <a:p>
            <a:r>
              <a:rPr lang="uk-UA" sz="2400" dirty="0" smtClean="0"/>
              <a:t>Перший (бакалаврський) рівень вищої освіти</a:t>
            </a:r>
          </a:p>
          <a:p>
            <a:r>
              <a:rPr lang="uk-UA" sz="2400" dirty="0" smtClean="0"/>
              <a:t>Спеціальність 053  Психологія</a:t>
            </a:r>
          </a:p>
          <a:p>
            <a:r>
              <a:rPr lang="uk-UA" sz="2400" dirty="0" smtClean="0"/>
              <a:t>Семестр викладання « 7 » </a:t>
            </a:r>
          </a:p>
          <a:p>
            <a:r>
              <a:rPr lang="uk-UA" sz="2400" dirty="0" smtClean="0"/>
              <a:t>Група 431</a:t>
            </a:r>
          </a:p>
          <a:p>
            <a:r>
              <a:rPr lang="uk-UA" sz="2400" dirty="0" smtClean="0"/>
              <a:t>2020 – 2021 навчальний рік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8435280" cy="1828800"/>
          </a:xfrm>
        </p:spPr>
        <p:txBody>
          <a:bodyPr/>
          <a:lstStyle/>
          <a:p>
            <a:pPr algn="ctr"/>
            <a:r>
              <a:rPr lang="uk-UA" sz="6000" dirty="0">
                <a:solidFill>
                  <a:srgbClr val="FFC000"/>
                </a:solidFill>
              </a:rPr>
              <a:t/>
            </a:r>
            <a:br>
              <a:rPr lang="uk-UA" sz="6000" dirty="0">
                <a:solidFill>
                  <a:srgbClr val="FFC000"/>
                </a:solidFill>
              </a:rPr>
            </a:br>
            <a:r>
              <a:rPr lang="uk-UA" sz="2800" dirty="0" smtClean="0">
                <a:solidFill>
                  <a:srgbClr val="FFC000"/>
                </a:solidFill>
              </a:rPr>
              <a:t>ПСИХОЛОГІЯ  СУЇЦИДУ</a:t>
            </a:r>
            <a:r>
              <a:rPr lang="uk-UA" sz="6000" dirty="0"/>
              <a:t/>
            </a:r>
            <a:br>
              <a:rPr lang="uk-UA" sz="6000" dirty="0"/>
            </a:br>
            <a:r>
              <a:rPr lang="uk-UA" sz="6000" dirty="0" smtClean="0"/>
              <a:t>                   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507786"/>
            <a:ext cx="8075240" cy="3801534"/>
          </a:xfrm>
        </p:spPr>
        <p:txBody>
          <a:bodyPr>
            <a:normAutofit/>
          </a:bodyPr>
          <a:lstStyle/>
          <a:p>
            <a:pPr algn="just"/>
            <a:r>
              <a:rPr lang="uk-UA" sz="2400" dirty="0"/>
              <a:t>Курс за вибором для тих, хто прагне:</a:t>
            </a:r>
          </a:p>
          <a:p>
            <a:pPr algn="just"/>
            <a:r>
              <a:rPr lang="uk-UA" sz="2400" dirty="0"/>
              <a:t> - навчитися бути уважним до навколишніх (особливо дорогих нам) людей;</a:t>
            </a:r>
          </a:p>
          <a:p>
            <a:pPr algn="just"/>
            <a:r>
              <a:rPr lang="uk-UA" sz="2400" dirty="0"/>
              <a:t>- володіти психотехніками саморегуляції настрою та інших психічних станів;</a:t>
            </a:r>
          </a:p>
          <a:p>
            <a:pPr algn="just"/>
            <a:r>
              <a:rPr lang="uk-UA" sz="2400" dirty="0"/>
              <a:t>- завжди знаходити конструктивне рішення складної проблеми, життєвої ситуації та ін.;</a:t>
            </a:r>
          </a:p>
          <a:p>
            <a:pPr algn="just"/>
            <a:r>
              <a:rPr lang="uk-UA" sz="2400" dirty="0"/>
              <a:t>-  зберегти власне і, навіть, врятувати чиєсь життя.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01669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uk-UA" dirty="0" smtClean="0"/>
              <a:t>Для чого це потрібно?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96752"/>
            <a:ext cx="8784976" cy="547260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/>
              <a:t>Самогубство</a:t>
            </a:r>
            <a:r>
              <a:rPr lang="ru-RU" dirty="0" smtClean="0"/>
              <a:t> </a:t>
            </a:r>
            <a:r>
              <a:rPr lang="uk-UA" dirty="0" smtClean="0"/>
              <a:t>здійснюється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uk-UA" dirty="0" smtClean="0"/>
              <a:t>особливу, виняткову хвилину життя, коли чорні хвилі заливають  </a:t>
            </a:r>
            <a:r>
              <a:rPr lang="ru-RU" dirty="0" smtClean="0"/>
              <a:t>душу </a:t>
            </a:r>
            <a:r>
              <a:rPr lang="ru-RU" dirty="0"/>
              <a:t>і </a:t>
            </a:r>
            <a:r>
              <a:rPr lang="uk-UA" dirty="0" smtClean="0"/>
              <a:t>втрачається усякий   промінь надії. </a:t>
            </a:r>
          </a:p>
          <a:p>
            <a:r>
              <a:rPr lang="uk-UA" dirty="0" smtClean="0"/>
              <a:t>За офіційною статистикою</a:t>
            </a:r>
            <a:r>
              <a:rPr lang="ru-RU" dirty="0" smtClean="0"/>
              <a:t>, </a:t>
            </a:r>
            <a:r>
              <a:rPr lang="uk-UA" dirty="0" smtClean="0"/>
              <a:t>щороку кінчають життя самогубством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FF00"/>
                </a:solidFill>
              </a:rPr>
              <a:t>1 </a:t>
            </a:r>
            <a:r>
              <a:rPr lang="ru-RU" b="1" dirty="0">
                <a:solidFill>
                  <a:srgbClr val="FFFF00"/>
                </a:solidFill>
              </a:rPr>
              <a:t>000 000 </a:t>
            </a:r>
            <a:r>
              <a:rPr lang="uk-UA" b="1" dirty="0" smtClean="0"/>
              <a:t>осіб</a:t>
            </a:r>
            <a:r>
              <a:rPr lang="uk-UA" dirty="0" smtClean="0"/>
              <a:t>. Серед</a:t>
            </a:r>
            <a:r>
              <a:rPr lang="ru-RU" dirty="0" smtClean="0"/>
              <a:t> </a:t>
            </a:r>
            <a:r>
              <a:rPr lang="ru-RU" dirty="0"/>
              <a:t>них</a:t>
            </a:r>
            <a:r>
              <a:rPr lang="ru-RU" dirty="0" smtClean="0"/>
              <a:t>:</a:t>
            </a:r>
          </a:p>
          <a:p>
            <a:pPr marL="137160" indent="0">
              <a:buNone/>
            </a:pPr>
            <a:r>
              <a:rPr lang="ru-RU" dirty="0" smtClean="0"/>
              <a:t>- 280 </a:t>
            </a:r>
            <a:r>
              <a:rPr lang="uk-UA" dirty="0" smtClean="0"/>
              <a:t>тисяч китайців </a:t>
            </a:r>
          </a:p>
          <a:p>
            <a:pPr marL="137160" indent="0">
              <a:buNone/>
            </a:pPr>
            <a:r>
              <a:rPr lang="uk-UA" dirty="0" smtClean="0"/>
              <a:t>- 30 тисяч американців</a:t>
            </a:r>
          </a:p>
          <a:p>
            <a:pPr marL="137160" indent="0">
              <a:buNone/>
            </a:pPr>
            <a:r>
              <a:rPr lang="uk-UA" dirty="0" smtClean="0"/>
              <a:t>- 25 тисяч японців</a:t>
            </a:r>
          </a:p>
          <a:p>
            <a:pPr marL="137160" indent="0">
              <a:buNone/>
            </a:pPr>
            <a:r>
              <a:rPr lang="uk-UA" dirty="0" smtClean="0"/>
              <a:t>-  50 тисяч росіян</a:t>
            </a:r>
          </a:p>
          <a:p>
            <a:pPr algn="just"/>
            <a:r>
              <a:rPr lang="uk-U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Держкомстат 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оприлюднив дані про суїциди </a:t>
            </a:r>
            <a:r>
              <a:rPr lang="uk-UA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Україні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. За даними відомства, в останні роки з </a:t>
            </a:r>
            <a:r>
              <a:rPr lang="uk-U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життя 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з власної ініціативи </a:t>
            </a:r>
            <a:r>
              <a:rPr lang="uk-U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йдуть 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близько </a:t>
            </a:r>
            <a:r>
              <a:rPr lang="uk-UA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uk-UA" dirty="0">
                <a:ea typeface="Calibri" panose="020F0502020204030204" pitchFamily="34" charset="0"/>
                <a:cs typeface="Times New Roman" panose="02020603050405020304" pitchFamily="18" charset="0"/>
              </a:rPr>
              <a:t> осіб на кожні </a:t>
            </a:r>
            <a:r>
              <a:rPr lang="uk-UA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100 тисяч </a:t>
            </a:r>
            <a:r>
              <a:rPr lang="uk-U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населення.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Таня\Pictures\imgpreviewCATL240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64"/>
          <a:stretch/>
        </p:blipFill>
        <p:spPr>
          <a:xfrm>
            <a:off x="-18256" y="0"/>
            <a:ext cx="2780912" cy="2113613"/>
          </a:xfrm>
          <a:noFill/>
          <a:effectLst>
            <a:softEdge rad="152400"/>
          </a:effectLst>
        </p:spPr>
      </p:pic>
      <p:pic>
        <p:nvPicPr>
          <p:cNvPr id="11" name="Picture 3" descr="C:\Users\Таня\Pictures\imgpreviewCATW68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4770438"/>
            <a:ext cx="3276600" cy="2087562"/>
          </a:xfrm>
          <a:prstGeom prst="rect">
            <a:avLst/>
          </a:prstGeom>
          <a:noFill/>
          <a:ln>
            <a:noFill/>
          </a:ln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16180" y="854879"/>
            <a:ext cx="5958194" cy="1241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У 90% випадків батьки не знають про спроби самогубства, які роблять їх діти</a:t>
            </a: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Arial Black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85028" y="3619667"/>
            <a:ext cx="6108492" cy="141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Фактично 35-70% таких дітей взагалі нікому не розповідають про це</a:t>
            </a:r>
            <a:r>
              <a:rPr lang="ru-RU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Arial Black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42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 що дізнаємось?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781128"/>
          </a:xfrm>
        </p:spPr>
        <p:txBody>
          <a:bodyPr>
            <a:normAutofit/>
          </a:bodyPr>
          <a:lstStyle/>
          <a:p>
            <a:r>
              <a:rPr lang="uk-UA" dirty="0" smtClean="0"/>
              <a:t>Під час  занять ви дізнаєтесь про причини зародження суїцидальних мотивів.</a:t>
            </a:r>
          </a:p>
          <a:p>
            <a:r>
              <a:rPr lang="uk-UA" dirty="0" smtClean="0"/>
              <a:t>Навчитесь розпізнавати передсуїцидальний стан людини за виявами поведінки, змінами в емоційних станах. 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781128"/>
          </a:xfrm>
        </p:spPr>
        <p:txBody>
          <a:bodyPr>
            <a:normAutofit/>
          </a:bodyPr>
          <a:lstStyle/>
          <a:p>
            <a:r>
              <a:rPr lang="uk-UA" dirty="0" smtClean="0"/>
              <a:t>Про правила спілкування з людьми, які мають суїцидальні думки й наміри.</a:t>
            </a:r>
          </a:p>
          <a:p>
            <a:r>
              <a:rPr lang="uk-UA" dirty="0" smtClean="0"/>
              <a:t>Про способи попередження самогубств.</a:t>
            </a:r>
          </a:p>
          <a:p>
            <a:r>
              <a:rPr lang="uk-UA" dirty="0" smtClean="0"/>
              <a:t>Навчальний курс складається з теоретичного  та практичного блоків.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8018496" cy="54937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71500" indent="-5715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4400" b="1" dirty="0" smtClean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Задоволені ви тим, як складається ваше життя? 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4400" b="1" dirty="0" smtClean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Якщо не секрет, з яким почуттям ви дивитеся в майбутнє? 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4400" b="1" dirty="0" smtClean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Чи упевнені ви в здійсненні своїх життєвих планів</a:t>
            </a:r>
            <a:r>
              <a:rPr lang="ru-RU" sz="4400" b="1" dirty="0" smtClean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4400" b="1" dirty="0">
              <a:solidFill>
                <a:srgbClr val="0000CC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17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752600" y="657225"/>
            <a:ext cx="7162800" cy="5895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7391400" cy="381000"/>
          </a:xfrm>
        </p:spPr>
        <p:txBody>
          <a:bodyPr>
            <a:normAutofit fontScale="90000"/>
          </a:bodyPr>
          <a:lstStyle/>
          <a:p>
            <a:r>
              <a:rPr lang="en-US"/>
              <a:t>Your Topic Goes Here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Your subtopic goes here</a:t>
            </a:r>
          </a:p>
        </p:txBody>
      </p:sp>
      <p:pic>
        <p:nvPicPr>
          <p:cNvPr id="7" name="11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47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51767" y="-51762"/>
            <a:ext cx="43797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Ви </a:t>
            </a:r>
            <a:r>
              <a:rPr lang="ru-RU" sz="2800" b="1" dirty="0" err="1" smtClean="0">
                <a:ln w="0"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варті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b="1" dirty="0" err="1" smtClean="0">
                <a:ln w="0"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життя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8800" b="1" cap="none" spc="0" dirty="0" smtClean="0">
                <a:ln w="0"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!!!</a:t>
            </a:r>
            <a:endParaRPr lang="ru-RU" sz="8800" b="1" cap="none" spc="0" dirty="0">
              <a:ln w="0"/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072"/>
            <a:ext cx="4069481" cy="2698557"/>
          </a:xfrm>
          <a:prstGeom prst="rect">
            <a:avLst/>
          </a:prstGeom>
          <a:scene3d>
            <a:camera prst="perspectiveContrastingRightFacing">
              <a:rot lat="623785" lon="19800000" rev="213211"/>
            </a:camera>
            <a:lightRig rig="threePt" dir="t"/>
          </a:scene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26" y="3935896"/>
            <a:ext cx="4201824" cy="2801216"/>
          </a:xfrm>
          <a:prstGeom prst="rect">
            <a:avLst/>
          </a:prstGeom>
          <a:scene3d>
            <a:camera prst="perspectiveContrastingRightFacing">
              <a:rot lat="623785" lon="20400000" rev="213211"/>
            </a:camera>
            <a:lightRig rig="threePt" dir="t"/>
          </a:scene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296" y="1896114"/>
            <a:ext cx="3165161" cy="4749042"/>
          </a:xfrm>
          <a:prstGeom prst="rect">
            <a:avLst/>
          </a:prstGeom>
          <a:scene3d>
            <a:camera prst="perspectiveContrastingLeftFacing">
              <a:rot lat="623785" lon="1800000" rev="21386789"/>
            </a:camera>
            <a:lightRig rig="threePt" dir="t"/>
          </a:scene3d>
        </p:spPr>
      </p:pic>
      <p:pic>
        <p:nvPicPr>
          <p:cNvPr id="11" name="вирзк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981575" y="580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905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 зустрічі!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00240"/>
            <a:ext cx="5103227" cy="362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nv-elena.ru/wp-content/uploads/2011/08/%D0%A0%D1%83%D0%BA%D0%B0-%D0%BF%D0%BE%D0%BC%D0%BE%D1%89%D0%B8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59" y="1066428"/>
            <a:ext cx="6524082" cy="472514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169</TotalTime>
  <Words>301</Words>
  <Application>Microsoft Office PowerPoint</Application>
  <PresentationFormat>Экран (4:3)</PresentationFormat>
  <Paragraphs>36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     Херсонський державний університет Соціально-психологічний факультет кафедра практичної психології  Психологія суїциду  Вибіркова навчальна дисципліна</vt:lpstr>
      <vt:lpstr> ПСИХОЛОГІЯ  СУЇЦИДУ                     </vt:lpstr>
      <vt:lpstr>Для чого це потрібно?</vt:lpstr>
      <vt:lpstr>Презентация PowerPoint</vt:lpstr>
      <vt:lpstr>Про що дізнаємось?</vt:lpstr>
      <vt:lpstr>Презентация PowerPoint</vt:lpstr>
      <vt:lpstr>Your Topic Goes Here</vt:lpstr>
      <vt:lpstr>До зустрічі!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ЗАХІДНОЇ ЦИВІЛІЗАЦІЇ  Галіченко М.В. викладач кафедри філософії та соціально-гуманітарних наук</dc:title>
  <cp:lastModifiedBy>1</cp:lastModifiedBy>
  <cp:revision>26</cp:revision>
  <dcterms:modified xsi:type="dcterms:W3CDTF">2020-06-25T17:15:35Z</dcterms:modified>
</cp:coreProperties>
</file>